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5"/>
  </p:sldMasterIdLst>
  <p:notesMasterIdLst>
    <p:notesMasterId r:id="rId34"/>
  </p:notesMasterIdLst>
  <p:sldIdLst>
    <p:sldId id="297" r:id="rId6"/>
    <p:sldId id="312" r:id="rId7"/>
    <p:sldId id="311" r:id="rId8"/>
    <p:sldId id="310" r:id="rId9"/>
    <p:sldId id="295" r:id="rId10"/>
    <p:sldId id="293" r:id="rId11"/>
    <p:sldId id="292" r:id="rId12"/>
    <p:sldId id="291" r:id="rId13"/>
    <p:sldId id="277" r:id="rId14"/>
    <p:sldId id="289" r:id="rId15"/>
    <p:sldId id="288" r:id="rId16"/>
    <p:sldId id="287" r:id="rId17"/>
    <p:sldId id="286" r:id="rId18"/>
    <p:sldId id="285" r:id="rId19"/>
    <p:sldId id="284" r:id="rId20"/>
    <p:sldId id="283" r:id="rId21"/>
    <p:sldId id="282" r:id="rId22"/>
    <p:sldId id="281" r:id="rId23"/>
    <p:sldId id="280" r:id="rId24"/>
    <p:sldId id="279" r:id="rId25"/>
    <p:sldId id="278" r:id="rId26"/>
    <p:sldId id="302" r:id="rId27"/>
    <p:sldId id="303" r:id="rId28"/>
    <p:sldId id="300" r:id="rId29"/>
    <p:sldId id="301" r:id="rId30"/>
    <p:sldId id="304" r:id="rId31"/>
    <p:sldId id="309" r:id="rId32"/>
    <p:sldId id="306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9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4" autoAdjust="0"/>
    <p:restoredTop sz="94609" autoAdjust="0"/>
  </p:normalViewPr>
  <p:slideViewPr>
    <p:cSldViewPr snapToGrid="0">
      <p:cViewPr varScale="1">
        <p:scale>
          <a:sx n="79" d="100"/>
          <a:sy n="79" d="100"/>
        </p:scale>
        <p:origin x="1862" y="77"/>
      </p:cViewPr>
      <p:guideLst>
        <p:guide pos="2880"/>
        <p:guide pos="29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C1E4B8CC-50C6-460D-A937-1D42699A48E1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9" tIns="46415" rIns="92829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2829" tIns="46415" rIns="92829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13AFE1A4-0A45-453D-A823-FBDE329F2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SC 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44" y="5863173"/>
            <a:ext cx="7155611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" y="0"/>
            <a:ext cx="1495425" cy="1857375"/>
          </a:xfrm>
          <a:prstGeom prst="rect">
            <a:avLst/>
          </a:prstGeom>
        </p:spPr>
      </p:pic>
      <p:sp>
        <p:nvSpPr>
          <p:cNvPr id="11" name="Classification Lower"/>
          <p:cNvSpPr txBox="1">
            <a:spLocks/>
          </p:cNvSpPr>
          <p:nvPr userDrawn="1"/>
        </p:nvSpPr>
        <p:spPr>
          <a:xfrm>
            <a:off x="0" y="6724790"/>
            <a:ext cx="851535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smtClean="0"/>
              <a:t>UNCLASSIFIED</a:t>
            </a:r>
            <a:endParaRPr lang="en-US" sz="900" b="1" dirty="0"/>
          </a:p>
        </p:txBody>
      </p:sp>
      <p:sp>
        <p:nvSpPr>
          <p:cNvPr id="12" name="Classification Top"/>
          <p:cNvSpPr txBox="1">
            <a:spLocks/>
          </p:cNvSpPr>
          <p:nvPr userDrawn="1"/>
        </p:nvSpPr>
        <p:spPr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UNCLASSIFIED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3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83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SC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15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857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91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73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77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78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60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49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98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82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werBar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963"/>
            <a:ext cx="9144000" cy="923925"/>
          </a:xfrm>
          <a:prstGeom prst="rect">
            <a:avLst/>
          </a:prstGeom>
        </p:spPr>
      </p:pic>
      <p:pic>
        <p:nvPicPr>
          <p:cNvPr id="10" name="TopBar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"/>
            <a:ext cx="9144000" cy="1028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36761" y="9956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761" y="711257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8" name="Classification Lower"/>
          <p:cNvSpPr txBox="1">
            <a:spLocks/>
          </p:cNvSpPr>
          <p:nvPr userDrawn="1"/>
        </p:nvSpPr>
        <p:spPr>
          <a:xfrm>
            <a:off x="5461462" y="6615087"/>
            <a:ext cx="2061557" cy="153888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 smtClean="0"/>
              <a:t>	</a:t>
            </a:r>
            <a:r>
              <a:rPr lang="en-US" sz="1000" b="0" i="1" baseline="0" dirty="0" smtClean="0"/>
              <a:t> 2020</a:t>
            </a:r>
            <a:endParaRPr lang="en-US" sz="10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gray"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UNCLASSIFIED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01" y="6054652"/>
            <a:ext cx="659247" cy="6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98" r:id="rId4"/>
    <p:sldLayoutId id="2147483699" r:id="rId5"/>
    <p:sldLayoutId id="2147483700" r:id="rId6"/>
    <p:sldLayoutId id="2147483703" r:id="rId7"/>
    <p:sldLayoutId id="2147483701" r:id="rId8"/>
    <p:sldLayoutId id="2147483680" r:id="rId9"/>
    <p:sldLayoutId id="2147483682" r:id="rId10"/>
    <p:sldLayoutId id="2147483683" r:id="rId11"/>
    <p:sldLayoutId id="2147483684" r:id="rId12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ü"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47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yarmybenefits.us.army.mil/" TargetMode="External"/><Relationship Id="rId2" Type="http://schemas.openxmlformats.org/officeDocument/2006/relationships/hyperlink" Target="http://soldierforlife.army.mil/retirement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usarmy.benning.imcom.mbx.glhrd-rso@mail.mi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27" y="876347"/>
            <a:ext cx="4054764" cy="25232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726" y="3695054"/>
            <a:ext cx="723207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</a:rPr>
              <a:t>RETIREMENT SERVICES INSTALLATION ONLINE Survivor Benefit Briefing</a:t>
            </a: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</a:rPr>
              <a:t>Fort Benning, Georgia</a:t>
            </a:r>
          </a:p>
          <a:p>
            <a:pPr algn="ctr"/>
            <a:endParaRPr lang="en-US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</a:rPr>
              <a:t>17 MARCH 2020</a:t>
            </a:r>
            <a:endParaRPr lang="en-US" sz="2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53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07" y="876347"/>
            <a:ext cx="5691184" cy="43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55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52" y="828279"/>
            <a:ext cx="6473504" cy="44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4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46" y="757382"/>
            <a:ext cx="6511636" cy="45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3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808387"/>
            <a:ext cx="6994566" cy="47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51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71" y="828277"/>
            <a:ext cx="6848137" cy="45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99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707975"/>
            <a:ext cx="7349444" cy="498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73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953231" cy="4157649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1" y="729671"/>
            <a:ext cx="7115896" cy="49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60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5" y="876348"/>
            <a:ext cx="6788727" cy="44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61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" y="1068343"/>
            <a:ext cx="7056581" cy="44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4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93" y="748144"/>
            <a:ext cx="7946051" cy="49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7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Separation 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800" u="sng" dirty="0" smtClean="0"/>
              <a:t>ATTENTION</a:t>
            </a:r>
            <a:endParaRPr lang="en-US" sz="1800" u="sng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This presentation is only for Soldiers who are 12 months out from retirement date beginning 23 March 2020.  Soldiers 90 days outside 12 month retirement window must physically attend a mandatory briefing once COVID-19 restrictions have ended.  Please do not use these slides for soldiers with a retirement date after 10 May 2021.  </a:t>
            </a:r>
            <a:r>
              <a:rPr lang="en-US" sz="1800" b="0"/>
              <a:t>Additional provisions will be made as needed. 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5741091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4" y="655781"/>
            <a:ext cx="7576456" cy="50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31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738909"/>
            <a:ext cx="7426037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36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0" y="817418"/>
            <a:ext cx="774931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11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4" y="1046018"/>
            <a:ext cx="7631874" cy="46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2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72" y="1785145"/>
            <a:ext cx="77724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0" dirty="0" smtClean="0"/>
          </a:p>
          <a:p>
            <a:pPr marL="0" indent="0" algn="ctr">
              <a:buNone/>
            </a:pPr>
            <a:endParaRPr lang="en-US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0" y="910100"/>
            <a:ext cx="7621511" cy="46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05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82" y="796636"/>
            <a:ext cx="7832436" cy="47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37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" y="748145"/>
            <a:ext cx="7593161" cy="46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24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4945" y="1136073"/>
            <a:ext cx="7913327" cy="46458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b="0" dirty="0" smtClean="0"/>
          </a:p>
          <a:p>
            <a:pPr marL="0" indent="0" algn="ctr">
              <a:buNone/>
            </a:pPr>
            <a:r>
              <a:rPr lang="en-US" sz="2000" b="0" dirty="0" smtClean="0"/>
              <a:t>Retirement Services Officer:  Mrs. Clemons - 545-1805</a:t>
            </a:r>
          </a:p>
          <a:p>
            <a:pPr marL="0" indent="0" algn="ctr">
              <a:buNone/>
            </a:pPr>
            <a:r>
              <a:rPr lang="en-US" sz="2000" b="0" dirty="0" smtClean="0"/>
              <a:t>Alternate RSO:  Mrs. Colson – 545-4434</a:t>
            </a:r>
          </a:p>
          <a:p>
            <a:pPr marL="0" indent="0" algn="ctr">
              <a:buNone/>
            </a:pPr>
            <a:endParaRPr lang="en-US" sz="2000" b="0" dirty="0" smtClean="0"/>
          </a:p>
          <a:p>
            <a:pPr marL="0" indent="0" algn="ctr">
              <a:buNone/>
            </a:pPr>
            <a:r>
              <a:rPr lang="en-US" sz="2000" b="0" dirty="0" smtClean="0"/>
              <a:t>SBP Counselor:  Ms. Harris – 545-2715</a:t>
            </a:r>
          </a:p>
          <a:p>
            <a:pPr marL="0" indent="0" algn="ctr">
              <a:buNone/>
            </a:pPr>
            <a:r>
              <a:rPr lang="en-US" sz="2000" b="0" dirty="0" smtClean="0"/>
              <a:t>Analyst Clerk:  Mrs. Marshall – 545-1738</a:t>
            </a:r>
          </a:p>
          <a:p>
            <a:pPr marL="0" indent="0" algn="ctr">
              <a:buNone/>
            </a:pPr>
            <a:r>
              <a:rPr lang="en-US" sz="2000" b="0" dirty="0" smtClean="0"/>
              <a:t>Analyst Clerk:  Ms. Jenkins – 545-1828</a:t>
            </a:r>
          </a:p>
          <a:p>
            <a:pPr marL="0" indent="0" algn="ctr">
              <a:buNone/>
            </a:pPr>
            <a:endParaRPr lang="en-US" b="0" dirty="0" smtClean="0"/>
          </a:p>
          <a:p>
            <a:pPr marL="0" indent="0" algn="ctr">
              <a:buNone/>
            </a:pPr>
            <a:r>
              <a:rPr lang="en-US" altLang="en-US" sz="2000" i="1" u="sng" dirty="0" smtClean="0"/>
              <a:t>For more SBP Information log on to</a:t>
            </a:r>
            <a:r>
              <a:rPr lang="en-US" altLang="en-US" sz="2000" i="1" dirty="0" smtClean="0"/>
              <a:t>: </a:t>
            </a:r>
          </a:p>
          <a:p>
            <a:pPr marL="0" indent="0" algn="ctr">
              <a:buNone/>
            </a:pPr>
            <a:r>
              <a:rPr lang="en-US" altLang="en-US" sz="2000" i="1" dirty="0" smtClean="0"/>
              <a:t>  </a:t>
            </a:r>
            <a:r>
              <a:rPr lang="en-US" altLang="en-US" sz="2000" i="1" dirty="0" smtClean="0">
                <a:hlinkClick r:id="rId2"/>
              </a:rPr>
              <a:t>http://soldierforlife.army.mil/retirement/</a:t>
            </a:r>
            <a:endParaRPr lang="en-US" altLang="en-US" sz="2000" i="1" dirty="0" smtClean="0"/>
          </a:p>
          <a:p>
            <a:pPr marL="0" indent="0" algn="ctr">
              <a:buNone/>
            </a:pPr>
            <a:r>
              <a:rPr lang="en-US" altLang="en-US" sz="2000" i="1" dirty="0" smtClean="0"/>
              <a:t>    </a:t>
            </a:r>
            <a:r>
              <a:rPr lang="en-US" altLang="en-US" sz="2000" i="1" dirty="0" smtClean="0">
                <a:hlinkClick r:id="rId3"/>
              </a:rPr>
              <a:t>http://myarmybenefits.us.army.mil/</a:t>
            </a:r>
            <a:endParaRPr lang="en-US" altLang="en-US" sz="2000" i="1" dirty="0" smtClean="0"/>
          </a:p>
          <a:p>
            <a:pPr marL="0" indent="0" algn="ctr">
              <a:buNone/>
            </a:pPr>
            <a:r>
              <a:rPr lang="en-US" altLang="en-US" sz="3600" i="1" dirty="0" smtClean="0">
                <a:solidFill>
                  <a:schemeClr val="accent1"/>
                </a:solidFill>
              </a:rPr>
              <a:t>	</a:t>
            </a:r>
            <a:endParaRPr lang="en-US" sz="2000" b="0" dirty="0" smtClean="0"/>
          </a:p>
          <a:p>
            <a:pPr marL="0" indent="0" algn="ctr">
              <a:buNone/>
            </a:pP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36758" y="877455"/>
            <a:ext cx="7470627" cy="369332"/>
          </a:xfrm>
        </p:spPr>
        <p:txBody>
          <a:bodyPr/>
          <a:lstStyle/>
          <a:p>
            <a:pPr algn="ctr"/>
            <a:r>
              <a:rPr lang="en-US" i="0" dirty="0" smtClean="0"/>
              <a:t>Retirement Services Office (RSO), Point of Contact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692736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4690" y="1052945"/>
            <a:ext cx="713047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viewed Survivor Benefit Plan slides</a:t>
            </a:r>
          </a:p>
          <a:p>
            <a:endParaRPr lang="en-US" dirty="0"/>
          </a:p>
          <a:p>
            <a:r>
              <a:rPr lang="en-US" dirty="0" smtClean="0"/>
              <a:t>PRINT NAME:________________________________</a:t>
            </a:r>
          </a:p>
          <a:p>
            <a:pPr algn="ctr"/>
            <a:endParaRPr lang="en-US" dirty="0"/>
          </a:p>
          <a:p>
            <a:r>
              <a:rPr lang="en-US" dirty="0" smtClean="0"/>
              <a:t>SIGNATURE: ________________________________</a:t>
            </a:r>
          </a:p>
          <a:p>
            <a:endParaRPr lang="en-US" dirty="0"/>
          </a:p>
          <a:p>
            <a:r>
              <a:rPr lang="en-US" dirty="0" smtClean="0"/>
              <a:t>DATE: ______________________________________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Please print signature page and email to:  </a:t>
            </a:r>
            <a:r>
              <a:rPr lang="en-US" b="1" dirty="0" smtClean="0">
                <a:hlinkClick r:id="rId2"/>
              </a:rPr>
              <a:t>usarmy.benning.imcom.mbx.glhrd-rso@mail.mil</a:t>
            </a:r>
            <a:endParaRPr lang="en-US" b="1" dirty="0" smtClean="0"/>
          </a:p>
          <a:p>
            <a:pPr algn="ctr"/>
            <a:endParaRPr lang="en-US" b="1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pPr algn="ctr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97" y="4155226"/>
            <a:ext cx="1123657" cy="10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9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08" y="739333"/>
            <a:ext cx="2938527" cy="102481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4036" y="2133600"/>
            <a:ext cx="509616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i="1" dirty="0" smtClean="0"/>
              <a:t>CHANGE.... </a:t>
            </a:r>
            <a:r>
              <a:rPr lang="en-US" altLang="en-US" dirty="0" smtClean="0"/>
              <a:t>MISINFORMATION you may have heard about  SBP from </a:t>
            </a:r>
            <a:r>
              <a:rPr lang="en-US" altLang="en-US" u="sng" dirty="0" smtClean="0"/>
              <a:t>UN</a:t>
            </a:r>
            <a:r>
              <a:rPr lang="en-US" altLang="en-US" i="1" u="sng" dirty="0" smtClean="0"/>
              <a:t>INFORMED </a:t>
            </a:r>
            <a:r>
              <a:rPr lang="en-US" altLang="en-US" dirty="0" smtClean="0"/>
              <a:t>People</a:t>
            </a:r>
          </a:p>
          <a:p>
            <a:pPr algn="ctr">
              <a:buFontTx/>
              <a:buNone/>
            </a:pPr>
            <a:endParaRPr lang="en-US" altLang="en-US" dirty="0" smtClean="0"/>
          </a:p>
          <a:p>
            <a:pPr algn="ctr">
              <a:buFontTx/>
              <a:buNone/>
            </a:pPr>
            <a:r>
              <a:rPr lang="en-US" altLang="en-US" i="1" dirty="0" smtClean="0"/>
              <a:t>INTO.....</a:t>
            </a:r>
            <a:r>
              <a:rPr lang="en-US" altLang="en-US" dirty="0" smtClean="0"/>
              <a:t> INFORMATION</a:t>
            </a:r>
          </a:p>
          <a:p>
            <a:pPr algn="ctr">
              <a:buFontTx/>
              <a:buNone/>
            </a:pPr>
            <a:r>
              <a:rPr lang="en-US" altLang="en-US" dirty="0" smtClean="0"/>
              <a:t>From </a:t>
            </a:r>
            <a:r>
              <a:rPr lang="en-US" altLang="en-US" i="1" u="sng" dirty="0" smtClean="0"/>
              <a:t>INFORMED</a:t>
            </a:r>
            <a:r>
              <a:rPr lang="en-US" altLang="en-US" i="1" dirty="0" smtClean="0"/>
              <a:t> Experts</a:t>
            </a:r>
            <a:endParaRPr lang="en-US" altLang="en-US" dirty="0"/>
          </a:p>
        </p:txBody>
      </p:sp>
      <p:pic>
        <p:nvPicPr>
          <p:cNvPr id="8" name="Picture 4" descr="j023432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7" y="2496688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606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64" y="1219200"/>
            <a:ext cx="5698835" cy="40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42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36" y="1094508"/>
            <a:ext cx="5846619" cy="43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80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828278"/>
            <a:ext cx="6216073" cy="44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11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91" y="1012802"/>
            <a:ext cx="6616699" cy="44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94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1" y="876347"/>
            <a:ext cx="6871853" cy="44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2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2681"/>
            <a:ext cx="9144000" cy="480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SURVIVOR BENEFIT BRIEFING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411878"/>
            <a:ext cx="7772400" cy="4065286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060764"/>
            <a:ext cx="8307388" cy="681212"/>
          </a:xfrm>
        </p:spPr>
        <p:txBody>
          <a:bodyPr/>
          <a:lstStyle/>
          <a:p>
            <a:r>
              <a:rPr lang="en-US" sz="800" dirty="0"/>
              <a:t>We are the Army's Home </a:t>
            </a:r>
          </a:p>
          <a:p>
            <a:r>
              <a:rPr lang="en-US" sz="800" dirty="0"/>
              <a:t>#LifeisBetteratBenning</a:t>
            </a:r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7943" y="876347"/>
            <a:ext cx="7349444" cy="535531"/>
          </a:xfrm>
        </p:spPr>
        <p:txBody>
          <a:bodyPr/>
          <a:lstStyle/>
          <a:p>
            <a:r>
              <a:rPr lang="en-US" sz="3200" i="0" dirty="0" smtClean="0"/>
              <a:t> </a:t>
            </a:r>
            <a:endParaRPr lang="en-US" sz="32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5" y="828279"/>
            <a:ext cx="6594763" cy="44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59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64E6EEB9B08439C4CAF57A8376C4E" ma:contentTypeVersion="4" ma:contentTypeDescription="Create a new document." ma:contentTypeScope="" ma:versionID="c80006d61f072a43fd67767b0c42b13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94058c2a45bc2b97db111a5699d74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9B490E-0250-4FC5-A478-10AD24AAD525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384D283E-A245-4FC2-8B74-A890E25CA2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6486FF-65CB-499E-AA83-1D0A1646FE5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E87DDFF-D288-43B3-9099-279B39DE6806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5202</TotalTime>
  <Words>449</Words>
  <Application>Microsoft Office PowerPoint</Application>
  <PresentationFormat>On-screen Show (4:3)</PresentationFormat>
  <Paragraphs>152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MSC Theme</vt:lpstr>
      <vt:lpstr>SURVIVOR BENEFIT BRIEFING</vt:lpstr>
      <vt:lpstr>Separation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  <vt:lpstr>SURVIVOR BENEFIT BRIEFING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PowerPoint Presentation Template</dc:title>
  <dc:subject>Presentation</dc:subject>
  <dc:creator>Jones, Mark S CTR AMC</dc:creator>
  <cp:lastModifiedBy>James, Jimmy L CTR USA TRADOC</cp:lastModifiedBy>
  <cp:revision>185</cp:revision>
  <cp:lastPrinted>2020-01-28T21:35:46Z</cp:lastPrinted>
  <dcterms:created xsi:type="dcterms:W3CDTF">2017-05-18T14:22:46Z</dcterms:created>
  <dcterms:modified xsi:type="dcterms:W3CDTF">2020-04-28T16:41:38Z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0x01010072264E6EEB9B08439C4CAF57A8376C4E</vt:lpwstr>
  </property>
</Properties>
</file>